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 autoCompressPictures="0">
  <p:sldMasterIdLst>
    <p:sldMasterId id="2147483651" r:id="rId1"/>
  </p:sldMasterIdLst>
  <p:notesMasterIdLst>
    <p:notesMasterId r:id="rId44"/>
  </p:notesMasterIdLst>
  <p:handoutMasterIdLst>
    <p:handoutMasterId r:id="rId45"/>
  </p:handoutMasterIdLst>
  <p:sldIdLst>
    <p:sldId id="637" r:id="rId2"/>
    <p:sldId id="829" r:id="rId3"/>
    <p:sldId id="792" r:id="rId4"/>
    <p:sldId id="830" r:id="rId5"/>
    <p:sldId id="788" r:id="rId6"/>
    <p:sldId id="832" r:id="rId7"/>
    <p:sldId id="834" r:id="rId8"/>
    <p:sldId id="835" r:id="rId9"/>
    <p:sldId id="845" r:id="rId10"/>
    <p:sldId id="846" r:id="rId11"/>
    <p:sldId id="850" r:id="rId12"/>
    <p:sldId id="870" r:id="rId13"/>
    <p:sldId id="883" r:id="rId14"/>
    <p:sldId id="715" r:id="rId15"/>
    <p:sldId id="884" r:id="rId16"/>
    <p:sldId id="789" r:id="rId17"/>
    <p:sldId id="757" r:id="rId18"/>
    <p:sldId id="817" r:id="rId19"/>
    <p:sldId id="818" r:id="rId20"/>
    <p:sldId id="822" r:id="rId21"/>
    <p:sldId id="823" r:id="rId22"/>
    <p:sldId id="855" r:id="rId23"/>
    <p:sldId id="895" r:id="rId24"/>
    <p:sldId id="887" r:id="rId25"/>
    <p:sldId id="894" r:id="rId26"/>
    <p:sldId id="769" r:id="rId27"/>
    <p:sldId id="805" r:id="rId28"/>
    <p:sldId id="752" r:id="rId29"/>
    <p:sldId id="813" r:id="rId30"/>
    <p:sldId id="827" r:id="rId31"/>
    <p:sldId id="682" r:id="rId32"/>
    <p:sldId id="693" r:id="rId33"/>
    <p:sldId id="771" r:id="rId34"/>
    <p:sldId id="686" r:id="rId35"/>
    <p:sldId id="762" r:id="rId36"/>
    <p:sldId id="740" r:id="rId37"/>
    <p:sldId id="713" r:id="rId38"/>
    <p:sldId id="893" r:id="rId39"/>
    <p:sldId id="888" r:id="rId40"/>
    <p:sldId id="864" r:id="rId41"/>
    <p:sldId id="882" r:id="rId42"/>
    <p:sldId id="881" r:id="rId43"/>
  </p:sldIdLst>
  <p:sldSz cx="9418638" cy="73152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91941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968" y="-80"/>
      </p:cViewPr>
      <p:guideLst>
        <p:guide orient="horz" pos="2304"/>
        <p:guide pos="2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3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4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5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B2B9D5BA-1FAF-4C48-9DFD-AC32ACE61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91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0788" y="685800"/>
            <a:ext cx="44164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7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09624D59-1518-9B49-8160-9F7D30555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1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Geneva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Geneva" charset="-128"/>
        <a:cs typeface="Geneva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438" y="2271713"/>
            <a:ext cx="8005762" cy="15684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2875" y="4144963"/>
            <a:ext cx="6592888" cy="18700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238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1706563"/>
            <a:ext cx="8475662" cy="48275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4662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9425" y="293688"/>
            <a:ext cx="2117725" cy="62404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93688"/>
            <a:ext cx="6205537" cy="6240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2210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1488" y="293688"/>
            <a:ext cx="8475662" cy="624046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2895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1706563"/>
            <a:ext cx="8475662" cy="48275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1595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38" y="4700588"/>
            <a:ext cx="8005762" cy="1452562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538" y="3100388"/>
            <a:ext cx="8005762" cy="1600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19455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706563"/>
            <a:ext cx="4160837" cy="482758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4725" y="1706563"/>
            <a:ext cx="4162425" cy="482758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6170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636713"/>
            <a:ext cx="4160837" cy="6826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8" y="2319338"/>
            <a:ext cx="4160837" cy="421481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4725" y="1636713"/>
            <a:ext cx="4162425" cy="6826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4725" y="2319338"/>
            <a:ext cx="4162425" cy="421481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8424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2885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60979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0513"/>
            <a:ext cx="3098800" cy="12398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0" y="290513"/>
            <a:ext cx="5264150" cy="624363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488" y="1530350"/>
            <a:ext cx="3098800" cy="5003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22947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263" y="5121275"/>
            <a:ext cx="5651500" cy="6032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46263" y="654050"/>
            <a:ext cx="5651500" cy="43894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46263" y="5724525"/>
            <a:ext cx="5651500" cy="8588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51310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xmlns:p14="http://schemas.microsoft.com/office/powerpoint/2010/main"/>
  <p:txStyles>
    <p:titleStyle>
      <a:lvl1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  <a:ea typeface="ＭＳ Ｐゴシック" charset="-128"/>
          <a:cs typeface="ＭＳ Ｐゴシック" charset="-128"/>
        </a:defRPr>
      </a:lvl2pPr>
      <a:lvl3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  <a:ea typeface="ＭＳ Ｐゴシック" charset="-128"/>
          <a:cs typeface="ＭＳ Ｐゴシック" charset="-128"/>
        </a:defRPr>
      </a:lvl3pPr>
      <a:lvl4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  <a:ea typeface="ＭＳ Ｐゴシック" charset="-128"/>
          <a:cs typeface="ＭＳ Ｐゴシック" charset="-128"/>
        </a:defRPr>
      </a:lvl4pPr>
      <a:lvl5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81013" algn="ctr" defTabSz="860425" rtl="0" fontAlgn="base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</a:defRPr>
      </a:lvl6pPr>
      <a:lvl7pPr marL="938213" algn="ctr" defTabSz="860425" rtl="0" fontAlgn="base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</a:defRPr>
      </a:lvl7pPr>
      <a:lvl8pPr marL="1395413" algn="ctr" defTabSz="860425" rtl="0" fontAlgn="base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</a:defRPr>
      </a:lvl8pPr>
      <a:lvl9pPr marL="1852613" algn="ctr" defTabSz="860425" rtl="0" fontAlgn="base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</a:defRPr>
      </a:lvl9pPr>
    </p:titleStyle>
    <p:bodyStyle>
      <a:lvl1pPr marL="620713" indent="-381000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27113" indent="-381000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2pPr>
      <a:lvl3pPr marL="1433513" indent="-381000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839913" indent="-381000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246313" indent="-382588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703513" indent="-382588" algn="l" defTabSz="860425" rtl="0" fontAlgn="base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6pPr>
      <a:lvl7pPr marL="3160713" indent="-382588" algn="l" defTabSz="860425" rtl="0" fontAlgn="base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7pPr>
      <a:lvl8pPr marL="3617913" indent="-382588" algn="l" defTabSz="860425" rtl="0" fontAlgn="base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8pPr>
      <a:lvl9pPr marL="4075113" indent="-382588" algn="l" defTabSz="860425" rtl="0" fontAlgn="base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tiff"/><Relationship Id="rId5" Type="http://schemas.openxmlformats.org/officeDocument/2006/relationships/image" Target="../media/image3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ho.jpl.nasa.gov/" TargetMode="External"/><Relationship Id="rId3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0315" y="228600"/>
            <a:ext cx="82361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DSN Radar Imaging of Near-Earth Asteroids</a:t>
            </a:r>
          </a:p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and Planetary Defense</a:t>
            </a:r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9519" y="1295400"/>
            <a:ext cx="39036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Lance  Benner</a:t>
            </a:r>
          </a:p>
          <a:p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Jet Propulsion Laboratory</a:t>
            </a:r>
          </a:p>
          <a:p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California Institute of Technology</a:t>
            </a:r>
          </a:p>
        </p:txBody>
      </p:sp>
      <p:pic>
        <p:nvPicPr>
          <p:cNvPr id="8" name="Picture 7" descr="Tribrand_WhiteText_CMYK_022615(583x110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5943600"/>
            <a:ext cx="4022450" cy="7589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109" y="6858000"/>
            <a:ext cx="7768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©</a:t>
            </a:r>
            <a:r>
              <a:rPr lang="en-US" sz="180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2020 California Institute of Technology.  Government sponsorship acknowledged.</a:t>
            </a:r>
          </a:p>
        </p:txBody>
      </p:sp>
      <p:pic>
        <p:nvPicPr>
          <p:cNvPr id="9" name="Picture 8" descr="2003SD220.contrast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2514600"/>
            <a:ext cx="9125712" cy="2964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919" y="2667000"/>
            <a:ext cx="565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solidFill>
                  <a:srgbClr val="FFFFFF"/>
                </a:solidFill>
                <a:latin typeface="Helvetica"/>
                <a:cs typeface="Helvetica"/>
              </a:rPr>
              <a:t>Goldstone-Green Bank Radar images of 2003 SD220</a:t>
            </a:r>
          </a:p>
        </p:txBody>
      </p:sp>
    </p:spTree>
    <p:extLst>
      <p:ext uri="{BB962C8B-B14F-4D97-AF65-F5344CB8AC3E}">
        <p14:creationId xmlns:p14="http://schemas.microsoft.com/office/powerpoint/2010/main" val="4231142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o.search.programs.201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" y="609600"/>
            <a:ext cx="8395686" cy="4507992"/>
          </a:xfrm>
          <a:prstGeom prst="rect">
            <a:avLst/>
          </a:prstGeom>
        </p:spPr>
      </p:pic>
      <p:pic>
        <p:nvPicPr>
          <p:cNvPr id="7" name="Picture 6" descr="palomar.oschin.schmid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19" y="5181600"/>
            <a:ext cx="2528182" cy="1775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0919" y="5486400"/>
            <a:ext cx="2248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ZTF</a:t>
            </a:r>
          </a:p>
          <a:p>
            <a:pPr algn="l"/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1.2 m</a:t>
            </a:r>
          </a:p>
          <a:p>
            <a:pPr algn="l"/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Caltech</a:t>
            </a:r>
          </a:p>
          <a:p>
            <a:pPr algn="l"/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Palomar Mountain, CA</a:t>
            </a:r>
          </a:p>
        </p:txBody>
      </p:sp>
    </p:spTree>
    <p:extLst>
      <p:ext uri="{BB962C8B-B14F-4D97-AF65-F5344CB8AC3E}">
        <p14:creationId xmlns:p14="http://schemas.microsoft.com/office/powerpoint/2010/main" val="22630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644" y="228600"/>
            <a:ext cx="795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NASA’s </a:t>
            </a:r>
            <a:r>
              <a:rPr lang="en-US" i="1">
                <a:solidFill>
                  <a:srgbClr val="FFFFFF"/>
                </a:solidFill>
                <a:latin typeface="Helvetica"/>
                <a:cs typeface="Helvetica"/>
              </a:rPr>
              <a:t>Near-Earth Object Survey Mission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9615" y="5638800"/>
            <a:ext cx="8569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A new space telescope scheduled for launch in 2025 or 2026.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Will discover 90% of NEAs &gt; 140 m in 10 years and estimate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their diameters.</a:t>
            </a:r>
          </a:p>
        </p:txBody>
      </p:sp>
      <p:pic>
        <p:nvPicPr>
          <p:cNvPr id="7" name="Picture 6" descr="neo.survey.miss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1219200"/>
            <a:ext cx="4834146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9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3238" y="2362200"/>
            <a:ext cx="89154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  <a:latin typeface="Helvetica" charset="0"/>
                <a:cs typeface="Helvetica" charset="0"/>
              </a:rPr>
              <a:t>Obtain images with up to 2-meter resolution: </a:t>
            </a:r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</a:rPr>
              <a:t>Greatly exceeds detail visible in any ground- or space-based optical telescope; see surface features; estimate shapes, sizes, spin states; constrain compositions.  </a:t>
            </a:r>
          </a:p>
          <a:p>
            <a:pPr algn="l">
              <a:lnSpc>
                <a:spcPct val="90000"/>
              </a:lnSpc>
            </a:pPr>
            <a:endParaRPr lang="en-US" sz="2400">
              <a:solidFill>
                <a:srgbClr val="FFFFFF"/>
              </a:solidFill>
              <a:latin typeface="Helvetica" charset="0"/>
              <a:cs typeface="Helvetica" charset="0"/>
            </a:endParaRPr>
          </a:p>
          <a:p>
            <a:pPr algn="l"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  <a:latin typeface="Helvetica" charset="0"/>
                <a:cs typeface="Helvetica" charset="0"/>
              </a:rPr>
              <a:t>Identify double and triple asteroids:</a:t>
            </a:r>
            <a:r>
              <a:rPr lang="en-US" sz="2400" b="1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</a:rPr>
              <a:t>estimate</a:t>
            </a:r>
            <a:r>
              <a:rPr lang="en-US" sz="2400" b="1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</a:rPr>
              <a:t>orbits, masses and densities; constrain interiors; study orbital dynamics.</a:t>
            </a:r>
          </a:p>
          <a:p>
            <a:pPr algn="l">
              <a:lnSpc>
                <a:spcPct val="90000"/>
              </a:lnSpc>
            </a:pPr>
            <a:endParaRPr lang="en-US" sz="2400">
              <a:solidFill>
                <a:srgbClr val="FFFFFF"/>
              </a:solidFill>
              <a:latin typeface="Helvetica" charset="0"/>
              <a:cs typeface="Helvetica" charset="0"/>
            </a:endParaRPr>
          </a:p>
          <a:p>
            <a:pPr algn="l"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  <a:latin typeface="Helvetica" charset="0"/>
                <a:cs typeface="Helvetica" charset="0"/>
              </a:rPr>
              <a:t>Measure distances and velocities:</a:t>
            </a:r>
            <a:r>
              <a:rPr lang="en-US" sz="2400" b="1">
                <a:solidFill>
                  <a:srgbClr val="FFFF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</a:rPr>
              <a:t>Very precise: often within 50 meters.  Improve our knowledge of asteroid orbits around the Sun dramatically.  Predict asteroid motion for centuries. 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5794" y="0"/>
            <a:ext cx="76587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FFFF"/>
                </a:solidFill>
                <a:latin typeface="Helvetica" charset="0"/>
                <a:cs typeface="Helvetica" charset="0"/>
              </a:rPr>
              <a:t>Radar Observations of Asteroids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719" y="838200"/>
            <a:ext cx="81051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elvetica" charset="0"/>
                <a:cs typeface="Helvetica" charset="0"/>
              </a:rPr>
              <a:t>Radar is a powerful technique for studying the </a:t>
            </a:r>
          </a:p>
          <a:p>
            <a:r>
              <a:rPr lang="en-US" sz="2800" b="1">
                <a:solidFill>
                  <a:srgbClr val="FF0000"/>
                </a:solidFill>
                <a:latin typeface="Helvetica" charset="0"/>
                <a:cs typeface="Helvetica" charset="0"/>
              </a:rPr>
              <a:t>physical properties of near-Earth asteroids </a:t>
            </a:r>
          </a:p>
          <a:p>
            <a:r>
              <a:rPr lang="en-US" sz="2800" b="1">
                <a:solidFill>
                  <a:srgbClr val="FF0000"/>
                </a:solidFill>
                <a:latin typeface="Helvetica" charset="0"/>
                <a:cs typeface="Helvetica" charset="0"/>
              </a:rPr>
              <a:t>and improving their orbits </a:t>
            </a:r>
            <a:endParaRPr lang="en-US" sz="280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319" y="6324600"/>
            <a:ext cx="8765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>
                <a:solidFill>
                  <a:srgbClr val="FF0000"/>
                </a:solidFill>
                <a:latin typeface="Helvetica"/>
                <a:cs typeface="Helvetica"/>
              </a:rPr>
              <a:t>Radar imaging is comparable to a spacecraft flyby</a:t>
            </a:r>
          </a:p>
        </p:txBody>
      </p:sp>
    </p:spTree>
    <p:extLst>
      <p:ext uri="{BB962C8B-B14F-4D97-AF65-F5344CB8AC3E}">
        <p14:creationId xmlns:p14="http://schemas.microsoft.com/office/powerpoint/2010/main" val="969255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 bwMode="auto">
          <a:xfrm>
            <a:off x="685800" y="0"/>
            <a:ext cx="80010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6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Examples of Radar Images: 1999 JM8</a:t>
            </a:r>
            <a:br>
              <a:rPr lang="en-US" sz="36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Diameter = 7 km, Tumbling Rotation</a:t>
            </a:r>
            <a:endParaRPr lang="en-US" sz="360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4682.fig2a.revised.gif                                         01A88E42Macintosh HD                   BECB183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386263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4682.fig2b.revised.gif                                         01A88E42Macintosh HD                   BECB183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4386263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567113" y="6915150"/>
            <a:ext cx="2351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  <a:latin typeface="Helvetica" charset="0"/>
                <a:cs typeface="Helvetica" charset="0"/>
              </a:rPr>
              <a:t>Benner et  al. 2002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481" y="434484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01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19" y="1143000"/>
            <a:ext cx="2659062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1143000"/>
            <a:ext cx="5078412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2522538" y="152400"/>
            <a:ext cx="4283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Helvetica" charset="0"/>
              </a:rPr>
              <a:t>Radar Telescopes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442119" y="4876800"/>
            <a:ext cx="45063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 charset="0"/>
              </a:rPr>
              <a:t>Arecibo, Puerto Rico</a:t>
            </a:r>
          </a:p>
          <a:p>
            <a:r>
              <a:rPr lang="en-US" sz="2400">
                <a:solidFill>
                  <a:srgbClr val="FFFFFF"/>
                </a:solidFill>
                <a:latin typeface="Helvetica" charset="0"/>
              </a:rPr>
              <a:t>NSF, NASA</a:t>
            </a:r>
          </a:p>
          <a:p>
            <a:r>
              <a:rPr lang="en-US" sz="2400">
                <a:solidFill>
                  <a:srgbClr val="FFFFFF"/>
                </a:solidFill>
                <a:latin typeface="Helvetica" charset="0"/>
              </a:rPr>
              <a:t>Diameter = 305 m</a:t>
            </a:r>
          </a:p>
          <a:p>
            <a:r>
              <a:rPr lang="en-US" sz="2400">
                <a:solidFill>
                  <a:srgbClr val="FFFFFF"/>
                </a:solidFill>
                <a:latin typeface="Helvetica" charset="0"/>
              </a:rPr>
              <a:t>Transmitter power = 900,000 W</a:t>
            </a:r>
          </a:p>
          <a:p>
            <a:r>
              <a:rPr lang="en-US" sz="2400">
                <a:solidFill>
                  <a:srgbClr val="FFFFFF"/>
                </a:solidFill>
                <a:latin typeface="Helvetica" charset="0"/>
              </a:rPr>
              <a:t>Finest Resolution: 7.5 m</a:t>
            </a:r>
            <a:endParaRPr lang="en-US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4946891" y="4876800"/>
            <a:ext cx="450636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 charset="0"/>
              </a:rPr>
              <a:t>Goldstone, California</a:t>
            </a:r>
          </a:p>
          <a:p>
            <a:r>
              <a:rPr lang="en-US" sz="2400">
                <a:solidFill>
                  <a:srgbClr val="FFFFFF"/>
                </a:solidFill>
                <a:latin typeface="Helvetica" charset="0"/>
              </a:rPr>
              <a:t>NASA</a:t>
            </a:r>
          </a:p>
          <a:p>
            <a:r>
              <a:rPr lang="en-US" sz="2400">
                <a:solidFill>
                  <a:srgbClr val="FFFFFF"/>
                </a:solidFill>
                <a:latin typeface="Helvetica" charset="0"/>
              </a:rPr>
              <a:t>Diameter = 70 m</a:t>
            </a:r>
          </a:p>
          <a:p>
            <a:r>
              <a:rPr lang="en-US" sz="2400">
                <a:solidFill>
                  <a:srgbClr val="FFFFFF"/>
                </a:solidFill>
                <a:latin typeface="Helvetica" charset="0"/>
              </a:rPr>
              <a:t>Transmitter power = 450,000 W</a:t>
            </a:r>
          </a:p>
          <a:p>
            <a:r>
              <a:rPr lang="en-US" sz="2400">
                <a:solidFill>
                  <a:srgbClr val="FFFFFF"/>
                </a:solidFill>
                <a:latin typeface="Helvetica" charset="0"/>
              </a:rPr>
              <a:t>Finest Resolution: 3.75 m</a:t>
            </a:r>
            <a:endParaRPr lang="en-US">
              <a:solidFill>
                <a:srgbClr val="FF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95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1900" y="0"/>
            <a:ext cx="446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FFFF"/>
                </a:solidFill>
                <a:latin typeface="Helvetica" charset="0"/>
                <a:cs typeface="Helvetica" charset="0"/>
              </a:rPr>
              <a:t>3-D Shapes: Toutatis</a:t>
            </a:r>
          </a:p>
          <a:p>
            <a:pPr eaLnBrk="1" hangingPunct="1"/>
            <a:endParaRPr lang="en-US" sz="240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Content Placeholder 4" descr="toutatis.1996.vig1.tiff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900" b="-37900"/>
          <a:stretch>
            <a:fillRect/>
          </a:stretch>
        </p:blipFill>
        <p:spPr bwMode="auto">
          <a:xfrm>
            <a:off x="1052513" y="-457200"/>
            <a:ext cx="8475662" cy="6240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971800"/>
            <a:ext cx="1222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Shape</a:t>
            </a: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Model       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513" y="1219200"/>
            <a:ext cx="94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Data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72919" y="4724400"/>
            <a:ext cx="768153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Helvetica" charset="0"/>
                <a:cs typeface="Helvetica" charset="0"/>
              </a:rPr>
              <a:t>Radar images are similar to ultrasound images</a:t>
            </a:r>
          </a:p>
          <a:p>
            <a:pPr eaLnBrk="1" hangingPunct="1"/>
            <a:endParaRPr lang="en-US" sz="2800">
              <a:solidFill>
                <a:srgbClr val="FFFFFF"/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NOT the same as images from digital cameras!</a:t>
            </a:r>
          </a:p>
          <a:p>
            <a:pPr eaLnBrk="1" hangingPunct="1"/>
            <a:endParaRPr lang="en-US" sz="2400">
              <a:solidFill>
                <a:srgbClr val="FFFFFF"/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2000">
                <a:solidFill>
                  <a:srgbClr val="FFFFFF"/>
                </a:solidFill>
                <a:latin typeface="Helvetica" charset="0"/>
                <a:cs typeface="Helvetica" charset="0"/>
              </a:rPr>
              <a:t>Ostro et al. 1999</a:t>
            </a:r>
          </a:p>
        </p:txBody>
      </p:sp>
    </p:spTree>
    <p:extLst>
      <p:ext uri="{BB962C8B-B14F-4D97-AF65-F5344CB8AC3E}">
        <p14:creationId xmlns:p14="http://schemas.microsoft.com/office/powerpoint/2010/main" val="25148086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137319" y="0"/>
            <a:ext cx="883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 charset="0"/>
              </a:rPr>
              <a:t> Asteroid Golevka: Gravitational Slopes and Yarkovsky Effect Detection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524000"/>
            <a:ext cx="4849710" cy="303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04119" y="4724400"/>
            <a:ext cx="2339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  <a:latin typeface="Helvetica" charset="0"/>
                <a:cs typeface="Helvetica" charset="0"/>
              </a:rPr>
              <a:t>Hudson et al. 2000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1400" y="5041900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golevka.yarko.predict.detect.200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600200"/>
            <a:ext cx="3768579" cy="2739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344" y="1066800"/>
            <a:ext cx="420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Shape &amp; Gravitational Slopes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0919" y="4724400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Chesley et al. 2003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7433" y="1066800"/>
            <a:ext cx="3098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Yarkovsky Effect Drift</a:t>
            </a:r>
          </a:p>
        </p:txBody>
      </p:sp>
    </p:spTree>
    <p:extLst>
      <p:ext uri="{BB962C8B-B14F-4D97-AF65-F5344CB8AC3E}">
        <p14:creationId xmlns:p14="http://schemas.microsoft.com/office/powerpoint/2010/main" val="2513325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0"/>
            <a:ext cx="941863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Asteroid Observed by Radar and a Spacecraft: Toutatis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latin typeface="Helvetica" charset="0"/>
                <a:cs typeface="Helvetica" charset="0"/>
              </a:rPr>
              <a:t>(Hudson et al. 2003)</a:t>
            </a:r>
          </a:p>
          <a:p>
            <a:pPr eaLnBrk="1" hangingPunct="1"/>
            <a:endParaRPr lang="en-US" sz="240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Picture 7" descr="20121214_toutatis_change2_multi-pic_slide_f8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3886200"/>
            <a:ext cx="45720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outatis.high.res.hudson.etal.200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066800"/>
            <a:ext cx="86868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28713" y="4876800"/>
            <a:ext cx="2590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i="1">
                <a:solidFill>
                  <a:srgbClr val="FFFFFF"/>
                </a:solidFill>
                <a:latin typeface="Helvetica" charset="0"/>
                <a:cs typeface="Helvetica" charset="0"/>
              </a:rPr>
              <a:t>Chang’e 2 </a:t>
            </a:r>
          </a:p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spacecraft </a:t>
            </a:r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  <a:sym typeface="Wingdings" charset="0"/>
              </a:rPr>
              <a:t></a:t>
            </a:r>
            <a:endParaRPr lang="en-US" sz="2800">
              <a:solidFill>
                <a:srgbClr val="FFFFFF"/>
              </a:solidFill>
              <a:latin typeface="Helvetica" charset="0"/>
              <a:cs typeface="Helvetica" charset="0"/>
            </a:endParaRPr>
          </a:p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images</a:t>
            </a:r>
          </a:p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4382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38113" y="152400"/>
            <a:ext cx="9280525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Asteroid Bennu: NASA’s</a:t>
            </a:r>
            <a:r>
              <a:rPr lang="en-US" sz="2800" i="1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 OSIRIS-REx </a:t>
            </a:r>
            <a:r>
              <a:rPr lang="en-US" sz="28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Spacecraft Target:</a:t>
            </a:r>
            <a:r>
              <a:rPr lang="en-US" sz="2000">
                <a:solidFill>
                  <a:srgbClr val="FFFFFF"/>
                </a:solidFill>
                <a:latin typeface="Helvetica" charset="0"/>
                <a:cs typeface="Helvetica" charset="0"/>
              </a:rPr>
              <a:t/>
            </a:r>
            <a:br>
              <a:rPr lang="en-US" sz="2000">
                <a:solidFill>
                  <a:srgbClr val="FFFFFF"/>
                </a:solidFill>
                <a:latin typeface="Helvetica" charset="0"/>
                <a:cs typeface="Helvetica" charset="0"/>
              </a:rPr>
            </a:br>
            <a:endParaRPr lang="en-US" sz="2000">
              <a:solidFill>
                <a:srgbClr val="FFFFFF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pic>
        <p:nvPicPr>
          <p:cNvPr id="6" name="Picture 3" descr="1999rq36.selected.pa.vi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41863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13519" y="3733800"/>
            <a:ext cx="5334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  <a:sym typeface="Wingdings" charset="0"/>
              </a:rPr>
              <a:t>Density: 1.190+-0.013 g/cm</a:t>
            </a:r>
            <a:r>
              <a:rPr lang="en-US" sz="2400" baseline="30000">
                <a:solidFill>
                  <a:srgbClr val="FFFFFF"/>
                </a:solidFill>
                <a:latin typeface="Helvetica" charset="0"/>
                <a:cs typeface="Helvetica" charset="0"/>
                <a:sym typeface="Wingdings" charset="0"/>
              </a:rPr>
              <a:t>3</a:t>
            </a:r>
          </a:p>
          <a:p>
            <a:pPr algn="l" eaLnBrk="1" hangingPunct="1"/>
            <a:r>
              <a:rPr lang="en-US" sz="1800">
                <a:solidFill>
                  <a:srgbClr val="FFFFFF"/>
                </a:solidFill>
                <a:latin typeface="Helvetica" charset="0"/>
                <a:cs typeface="Helvetica" charset="0"/>
                <a:sym typeface="Wingdings" charset="0"/>
              </a:rPr>
              <a:t>Only slightly more dense than water!</a:t>
            </a:r>
          </a:p>
          <a:p>
            <a:pPr algn="l" eaLnBrk="1" hangingPunct="1"/>
            <a:endParaRPr lang="en-US" sz="2400">
              <a:solidFill>
                <a:srgbClr val="FFFFFF"/>
              </a:solidFill>
              <a:latin typeface="Helvetica" charset="0"/>
              <a:cs typeface="Helvetica" charset="0"/>
              <a:sym typeface="Wingdings" charset="0"/>
            </a:endParaRPr>
          </a:p>
          <a:p>
            <a:pPr algn="l" eaLnBrk="1" hangingPunct="1"/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  <a:sym typeface="Wingdings" charset="0"/>
              </a:rPr>
              <a:t>Porosity: ~50%.   </a:t>
            </a:r>
            <a:r>
              <a:rPr lang="en-US" sz="2400">
                <a:solidFill>
                  <a:srgbClr val="FF0000"/>
                </a:solidFill>
                <a:latin typeface="Helvetica" charset="0"/>
                <a:cs typeface="Helvetica" charset="0"/>
                <a:sym typeface="Wingdings" charset="0"/>
              </a:rPr>
              <a:t>Not a solid object!</a:t>
            </a:r>
          </a:p>
          <a:p>
            <a:pPr algn="l" eaLnBrk="1" hangingPunct="1"/>
            <a:endParaRPr lang="en-US" sz="2400">
              <a:solidFill>
                <a:srgbClr val="FFFFFF"/>
              </a:solidFill>
              <a:latin typeface="Helvetica" charset="0"/>
              <a:cs typeface="Helvetica" charset="0"/>
              <a:sym typeface="Wingdings" charset="0"/>
            </a:endParaRPr>
          </a:p>
          <a:p>
            <a:pPr algn="l" eaLnBrk="1" hangingPunct="1"/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  <a:sym typeface="Wingdings" charset="0"/>
              </a:rPr>
              <a:t>It’s a collection of blocks.</a:t>
            </a:r>
          </a:p>
        </p:txBody>
      </p:sp>
      <p:pic>
        <p:nvPicPr>
          <p:cNvPr id="8" name="Picture 7" descr="bennu.2018oct29.sma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05" y="4641088"/>
            <a:ext cx="3187752" cy="2686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5719" y="3962400"/>
            <a:ext cx="28527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FFFF"/>
                </a:solidFill>
                <a:latin typeface="Helvetica"/>
                <a:cs typeface="Helvetica"/>
              </a:rPr>
              <a:t>OSIRIS-REx </a:t>
            </a:r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Image</a:t>
            </a:r>
          </a:p>
          <a:p>
            <a:r>
              <a:rPr lang="en-US" sz="1800">
                <a:solidFill>
                  <a:srgbClr val="FFFFFF"/>
                </a:solidFill>
                <a:latin typeface="Helvetica"/>
                <a:cs typeface="Helvetica"/>
              </a:rPr>
              <a:t>Oct.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919" y="6477000"/>
            <a:ext cx="53448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>
                <a:solidFill>
                  <a:srgbClr val="FFFFFF"/>
                </a:solidFill>
                <a:latin typeface="Helvetica"/>
                <a:cs typeface="Helvetica"/>
              </a:rPr>
              <a:t>OSIRIS-REx 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= </a:t>
            </a:r>
            <a:r>
              <a:rPr lang="en-US" sz="1600" u="sng">
                <a:solidFill>
                  <a:srgbClr val="FFFFFF"/>
                </a:solidFill>
                <a:latin typeface="Helvetica"/>
                <a:cs typeface="Helvetica"/>
              </a:rPr>
              <a:t>O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rigins, </a:t>
            </a:r>
            <a:r>
              <a:rPr lang="en-US" sz="1600" u="sng">
                <a:solidFill>
                  <a:srgbClr val="FFFFFF"/>
                </a:solidFill>
                <a:latin typeface="Helvetica"/>
                <a:cs typeface="Helvetica"/>
              </a:rPr>
              <a:t>S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pectral </a:t>
            </a:r>
            <a:r>
              <a:rPr lang="en-US" sz="1600" u="sng">
                <a:solidFill>
                  <a:srgbClr val="FFFFFF"/>
                </a:solidFill>
                <a:latin typeface="Helvetica"/>
                <a:cs typeface="Helvetica"/>
              </a:rPr>
              <a:t>I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nterpretation, </a:t>
            </a:r>
            <a:r>
              <a:rPr lang="en-US" sz="1600" u="sng">
                <a:solidFill>
                  <a:srgbClr val="FFFFFF"/>
                </a:solidFill>
                <a:latin typeface="Helvetica"/>
                <a:cs typeface="Helvetica"/>
              </a:rPr>
              <a:t>R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esource </a:t>
            </a:r>
          </a:p>
          <a:p>
            <a:pPr algn="l"/>
            <a:r>
              <a:rPr lang="en-US" sz="1600" u="sng">
                <a:solidFill>
                  <a:srgbClr val="FFFFFF"/>
                </a:solidFill>
                <a:latin typeface="Helvetica"/>
                <a:cs typeface="Helvetica"/>
              </a:rPr>
              <a:t>I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dentification, </a:t>
            </a:r>
            <a:r>
              <a:rPr lang="en-US" sz="1600" u="sng">
                <a:solidFill>
                  <a:srgbClr val="FFFFFF"/>
                </a:solidFill>
                <a:latin typeface="Helvetica"/>
                <a:cs typeface="Helvetica"/>
              </a:rPr>
              <a:t>S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ecurity, </a:t>
            </a:r>
            <a:r>
              <a:rPr lang="en-US" sz="1600" u="sng">
                <a:solidFill>
                  <a:srgbClr val="FFFFFF"/>
                </a:solidFill>
                <a:latin typeface="Helvetica"/>
                <a:cs typeface="Helvetica"/>
              </a:rPr>
              <a:t>R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egolith </a:t>
            </a:r>
            <a:r>
              <a:rPr lang="en-US" sz="1600" u="sng">
                <a:solidFill>
                  <a:srgbClr val="FFFFFF"/>
                </a:solidFill>
                <a:latin typeface="Helvetica"/>
                <a:cs typeface="Helvetica"/>
              </a:rPr>
              <a:t>Ex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plorer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719" y="685800"/>
            <a:ext cx="8224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FF0000"/>
                </a:solidFill>
                <a:latin typeface="Helvetica"/>
                <a:cs typeface="Helvetica"/>
              </a:rPr>
              <a:t>Shape estimated from radar images was a key part of mission selection</a:t>
            </a:r>
          </a:p>
        </p:txBody>
      </p:sp>
    </p:spTree>
    <p:extLst>
      <p:ext uri="{BB962C8B-B14F-4D97-AF65-F5344CB8AC3E}">
        <p14:creationId xmlns:p14="http://schemas.microsoft.com/office/powerpoint/2010/main" val="25609491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elve-Image-PolyCam-Mosaic-12-2-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685800"/>
            <a:ext cx="5948476" cy="5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7701" y="76200"/>
            <a:ext cx="6670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rgbClr val="FFFFFF"/>
                </a:solidFill>
                <a:latin typeface="Helvetica"/>
                <a:cs typeface="Helvetica"/>
              </a:rPr>
              <a:t>OSIRIS-REx </a:t>
            </a:r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Spacecraft</a:t>
            </a:r>
            <a:r>
              <a:rPr lang="en-US" sz="2800" i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Image of Bennu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119" y="6629400"/>
            <a:ext cx="830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OSIRIS-REx spacecraft will return samples to Earth in 2023</a:t>
            </a:r>
          </a:p>
        </p:txBody>
      </p:sp>
    </p:spTree>
    <p:extLst>
      <p:ext uri="{BB962C8B-B14F-4D97-AF65-F5344CB8AC3E}">
        <p14:creationId xmlns:p14="http://schemas.microsoft.com/office/powerpoint/2010/main" val="918033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719" y="457200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What is a Near-Earth Asteroid?</a:t>
            </a:r>
          </a:p>
          <a:p>
            <a:endParaRPr lang="en-US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Asteroids are rocky or metallic objects, or inactive comets, that approach within 0.3 au of </a:t>
            </a:r>
          </a:p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Earth’s orbit around the Sun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319" y="36576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1 au = Astronomical Unit = 150 million km or 93 million miles</a:t>
            </a:r>
          </a:p>
        </p:txBody>
      </p:sp>
    </p:spTree>
    <p:extLst>
      <p:ext uri="{BB962C8B-B14F-4D97-AF65-F5344CB8AC3E}">
        <p14:creationId xmlns:p14="http://schemas.microsoft.com/office/powerpoint/2010/main" val="3224861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nnu.particles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" y="990600"/>
            <a:ext cx="75819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119" y="304800"/>
            <a:ext cx="820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Bennu Episodically Ejects Material off the Surface!</a:t>
            </a:r>
          </a:p>
        </p:txBody>
      </p:sp>
    </p:spTree>
    <p:extLst>
      <p:ext uri="{BB962C8B-B14F-4D97-AF65-F5344CB8AC3E}">
        <p14:creationId xmlns:p14="http://schemas.microsoft.com/office/powerpoint/2010/main" val="3946820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319" y="76200"/>
            <a:ext cx="73699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FFFF"/>
                </a:solidFill>
                <a:latin typeface="Helvetica"/>
                <a:cs typeface="Helvetica"/>
              </a:rPr>
              <a:t>Hayabusa2</a:t>
            </a:r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 Spacecraft Image of Ryugu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3719" y="4953000"/>
            <a:ext cx="647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Diameter = 900 m</a:t>
            </a:r>
          </a:p>
          <a:p>
            <a:pPr algn="l"/>
            <a:endParaRPr lang="en-US" sz="20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Rotation Period = 7.62 h</a:t>
            </a:r>
          </a:p>
          <a:p>
            <a:pPr algn="l"/>
            <a:endParaRPr lang="en-US" sz="20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Density = 1.190+-0.030 g/cm</a:t>
            </a:r>
            <a:r>
              <a:rPr lang="en-US" sz="2000" baseline="3000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; ~50% porosity</a:t>
            </a:r>
          </a:p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  </a:t>
            </a:r>
          </a:p>
          <a:p>
            <a:pPr algn="l"/>
            <a:r>
              <a:rPr lang="en-US" sz="2000">
                <a:solidFill>
                  <a:srgbClr val="FF0000"/>
                </a:solidFill>
                <a:latin typeface="Helvetica"/>
                <a:cs typeface="Helvetica"/>
              </a:rPr>
              <a:t>Radar imaging planned in Nov. 2020.</a:t>
            </a:r>
          </a:p>
        </p:txBody>
      </p:sp>
      <p:pic>
        <p:nvPicPr>
          <p:cNvPr id="6" name="Picture 5" descr="20180627_hayabusa2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609600"/>
            <a:ext cx="4443973" cy="444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03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rt.mission.carto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76200"/>
            <a:ext cx="8760052" cy="4782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719" y="5105400"/>
            <a:ext cx="8981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lang="en-US" sz="2000" i="1">
                <a:solidFill>
                  <a:srgbClr val="FFFFFF"/>
                </a:solidFill>
                <a:latin typeface="Helvetica"/>
                <a:cs typeface="Helvetica"/>
              </a:rPr>
              <a:t>DART</a:t>
            </a:r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 spacecraft will hit the moon of Didymos in 2022 and change the orbital period by &gt;1%.</a:t>
            </a:r>
          </a:p>
          <a:p>
            <a:pPr algn="l"/>
            <a:endParaRPr lang="en-US" sz="20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Radar and lightcurve observations could show the moon’s position change within one week.  Europe’s </a:t>
            </a:r>
            <a:r>
              <a:rPr lang="en-US" sz="2000" i="1">
                <a:solidFill>
                  <a:srgbClr val="FFFFFF"/>
                </a:solidFill>
                <a:latin typeface="Helvetica"/>
                <a:cs typeface="Helvetica"/>
              </a:rPr>
              <a:t>Hera</a:t>
            </a:r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 spacecraft will study Didymos in 2026.</a:t>
            </a:r>
          </a:p>
          <a:p>
            <a:pPr algn="l"/>
            <a:endParaRPr lang="en-US" sz="200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97183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19" y="762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Double</a:t>
            </a:r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 Asteroid Didymos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Target of the </a:t>
            </a:r>
            <a:r>
              <a:rPr lang="en-US" sz="2400" i="1">
                <a:solidFill>
                  <a:srgbClr val="FFFFFF"/>
                </a:solidFill>
                <a:latin typeface="Helvetica"/>
                <a:cs typeface="Helvetica"/>
              </a:rPr>
              <a:t>Double Asteroid Redirection Test </a:t>
            </a:r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(</a:t>
            </a:r>
            <a:r>
              <a:rPr lang="en-US" sz="2400" i="1">
                <a:solidFill>
                  <a:srgbClr val="FFFFFF"/>
                </a:solidFill>
                <a:latin typeface="Helvetica"/>
                <a:cs typeface="Helvetica"/>
              </a:rPr>
              <a:t>DART</a:t>
            </a:r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) Mission</a:t>
            </a:r>
          </a:p>
        </p:txBody>
      </p:sp>
      <p:pic>
        <p:nvPicPr>
          <p:cNvPr id="5" name="Content Placeholder 4" descr="1996gt.arecibo.nov23.collage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32" r="-24232"/>
          <a:stretch>
            <a:fillRect/>
          </a:stretch>
        </p:blipFill>
        <p:spPr>
          <a:xfrm>
            <a:off x="-1005681" y="1447800"/>
            <a:ext cx="6406650" cy="3392424"/>
          </a:xfrm>
          <a:prstGeom prst="rect">
            <a:avLst/>
          </a:prstGeom>
        </p:spPr>
      </p:pic>
      <p:pic>
        <p:nvPicPr>
          <p:cNvPr id="6" name="Content Placeholder 3" descr="pa_collag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b="545"/>
          <a:stretch>
            <a:fillRect/>
          </a:stretch>
        </p:blipFill>
        <p:spPr>
          <a:xfrm>
            <a:off x="4416486" y="1447800"/>
            <a:ext cx="5037871" cy="2770632"/>
          </a:xfrm>
        </p:spPr>
      </p:pic>
      <p:sp>
        <p:nvSpPr>
          <p:cNvPr id="7" name="TextBox 6"/>
          <p:cNvSpPr txBox="1"/>
          <p:nvPr/>
        </p:nvSpPr>
        <p:spPr>
          <a:xfrm>
            <a:off x="594519" y="4953000"/>
            <a:ext cx="324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Arecibo Radar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7119" y="4953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Shape of Didymos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75719" y="5638800"/>
            <a:ext cx="426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Primary diameter = 780 m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Secondary</a:t>
            </a:r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 diameter  ~ 160 m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Bulk density = 2.1 g/cm</a:t>
            </a:r>
            <a:r>
              <a:rPr lang="en-US" sz="2400" baseline="3000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0119" y="6858000"/>
            <a:ext cx="197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solidFill>
                  <a:srgbClr val="FFFFFF"/>
                </a:solidFill>
                <a:latin typeface="Helvetica"/>
                <a:cs typeface="Helvetica"/>
              </a:rPr>
              <a:t>Naidu et al. 2020</a:t>
            </a:r>
            <a:endParaRPr lang="en-US" sz="1800" i="1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10836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4126" y="76200"/>
            <a:ext cx="830833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Asteroid Psyche: Target of NASA’s </a:t>
            </a:r>
            <a:r>
              <a:rPr lang="en-US" sz="2800" i="1">
                <a:solidFill>
                  <a:srgbClr val="FFFFFF"/>
                </a:solidFill>
                <a:latin typeface="Helvetica"/>
                <a:cs typeface="Helvetica"/>
              </a:rPr>
              <a:t>Psyche</a:t>
            </a:r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 Mission</a:t>
            </a:r>
          </a:p>
          <a:p>
            <a:r>
              <a:rPr lang="en-US" sz="2800">
                <a:solidFill>
                  <a:srgbClr val="FF0000"/>
                </a:solidFill>
                <a:latin typeface="Helvetica"/>
                <a:cs typeface="Helvetica"/>
              </a:rPr>
              <a:t>Made of metal!  </a:t>
            </a:r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Main-Belt Asteroid.</a:t>
            </a:r>
          </a:p>
          <a:p>
            <a:r>
              <a:rPr lang="en-US" sz="1800">
                <a:solidFill>
                  <a:srgbClr val="FFFFFF"/>
                </a:solidFill>
                <a:latin typeface="Helvetica"/>
                <a:cs typeface="Helvetica"/>
              </a:rPr>
              <a:t>Shepard et al.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719" y="60198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The shape was estimated from Arecibo radar images.</a:t>
            </a:r>
          </a:p>
          <a:p>
            <a:pPr algn="l"/>
            <a:endParaRPr lang="en-US" sz="20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Spacecraft launch in August, 2022.  Arrival at asteroid Psyche in 2026.</a:t>
            </a:r>
          </a:p>
        </p:txBody>
      </p:sp>
      <p:pic>
        <p:nvPicPr>
          <p:cNvPr id="6" name="Picture 5" descr="psyche.model.principal.axis.views.shepard.etal.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9" y="1600200"/>
            <a:ext cx="652559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19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6978" y="0"/>
            <a:ext cx="3264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Asteroid Apophis</a:t>
            </a:r>
          </a:p>
        </p:txBody>
      </p:sp>
      <p:pic>
        <p:nvPicPr>
          <p:cNvPr id="5" name="Picture 4" descr="apophis.2013.gssr.colla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1981200"/>
            <a:ext cx="4108654" cy="2752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2256" y="609600"/>
            <a:ext cx="249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B</a:t>
            </a:r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ifurcated shape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2339" y="4876800"/>
            <a:ext cx="199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Brozovic et al.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519" y="5410200"/>
            <a:ext cx="8942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Flyby</a:t>
            </a:r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 within </a:t>
            </a:r>
            <a:r>
              <a:rPr lang="en-US" sz="2000">
                <a:solidFill>
                  <a:srgbClr val="FF0000"/>
                </a:solidFill>
                <a:latin typeface="Helvetica"/>
                <a:cs typeface="Helvetica"/>
              </a:rPr>
              <a:t>5 Earth radii </a:t>
            </a:r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on Friday, April 13, 2029.  Visible without binoculars from western Europe, Africa, and eastern South America.</a:t>
            </a:r>
          </a:p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Earth’s gravity should change the rotation and be visible with radar images.  </a:t>
            </a:r>
          </a:p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Possible NASA robotic mission target.  </a:t>
            </a:r>
          </a:p>
        </p:txBody>
      </p:sp>
      <p:pic>
        <p:nvPicPr>
          <p:cNvPr id="9" name="Apophis_topview2.mov">
            <a:hlinkClick r:id="" action="ppaction://media"/>
            <a:extLst>
              <a:ext uri="{FF2B5EF4-FFF2-40B4-BE49-F238E27FC236}">
                <a16:creationId xmlns:a16="http://schemas.microsoft.com/office/drawing/2014/main" xmlns="" id="{F8F6536A-42B6-554A-8BD7-ABFBF05212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0319" y="1524000"/>
            <a:ext cx="4051046" cy="3749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719" y="1371600"/>
            <a:ext cx="3893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solidFill>
                  <a:srgbClr val="FFFFFF"/>
                </a:solidFill>
                <a:latin typeface="Helvetica"/>
                <a:cs typeface="Helvetica"/>
              </a:rPr>
              <a:t>Goldstone Radar Images, Jan. 2013</a:t>
            </a:r>
          </a:p>
        </p:txBody>
      </p:sp>
    </p:spTree>
    <p:extLst>
      <p:ext uri="{BB962C8B-B14F-4D97-AF65-F5344CB8AC3E}">
        <p14:creationId xmlns:p14="http://schemas.microsoft.com/office/powerpoint/2010/main" val="3521009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5yu55.nov09.gssr.collage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418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54408" y="76200"/>
            <a:ext cx="68400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Helvetica" charset="0"/>
                <a:cs typeface="Helvetica" charset="0"/>
              </a:rPr>
              <a:t>2005 YU55:  Nov. 2011, Goldstone</a:t>
            </a:r>
          </a:p>
          <a:p>
            <a:pPr eaLnBrk="1" hangingPunct="1"/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</a:rPr>
              <a:t>Evidence for boulders, craters, a rounded shape, </a:t>
            </a:r>
          </a:p>
          <a:p>
            <a:pPr eaLnBrk="1" hangingPunct="1"/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</a:rPr>
              <a:t>and an equatorial bulge</a:t>
            </a:r>
          </a:p>
        </p:txBody>
      </p:sp>
    </p:spTree>
    <p:extLst>
      <p:ext uri="{BB962C8B-B14F-4D97-AF65-F5344CB8AC3E}">
        <p14:creationId xmlns:p14="http://schemas.microsoft.com/office/powerpoint/2010/main" val="38058534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94519" y="762000"/>
            <a:ext cx="432259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Asteroid Florence: </a:t>
            </a: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Triple Near-Earth Asteroid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latin typeface="Helvetica" charset="0"/>
                <a:cs typeface="Helvetica" charset="0"/>
              </a:rPr>
              <a:t>Goldstone, Aug.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119" y="3048000"/>
            <a:ext cx="5115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Diameter = 4.5 km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Rotation period = 2.36 h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1/6 of near-Earth asteroids &gt; 200 m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in diameter has at least one moon.</a:t>
            </a:r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17472" y="2080408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florence.p5us.1Hz.s382.sep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20264"/>
            <a:ext cx="256032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20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6078" y="228600"/>
            <a:ext cx="53175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Double Asteroid 2017 YE5: 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Goldstone and Arecibo Radar Images</a:t>
            </a:r>
          </a:p>
        </p:txBody>
      </p:sp>
      <p:pic>
        <p:nvPicPr>
          <p:cNvPr id="6" name="Picture 5" descr="2017YE5_Goldstone_summary_imag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418638" cy="1935337"/>
          </a:xfrm>
          <a:prstGeom prst="rect">
            <a:avLst/>
          </a:prstGeom>
        </p:spPr>
      </p:pic>
      <p:pic>
        <p:nvPicPr>
          <p:cNvPr id="8" name="Picture 7" descr="2017YE5.2018Jun26.7p5mx0p02Hz.AO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9" y="3429000"/>
            <a:ext cx="3048000" cy="304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3919" y="6705600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Taylor et al., 2018</a:t>
            </a:r>
          </a:p>
        </p:txBody>
      </p:sp>
    </p:spTree>
    <p:extLst>
      <p:ext uri="{BB962C8B-B14F-4D97-AF65-F5344CB8AC3E}">
        <p14:creationId xmlns:p14="http://schemas.microsoft.com/office/powerpoint/2010/main" val="4132606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jo25.apr20.partial.collage.gssr.p1usec.tif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2057400"/>
            <a:ext cx="9418638" cy="2596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0919" y="381000"/>
            <a:ext cx="42651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2014 JO25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Goldstone, April 2017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Range resolution = 15 m/pixel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6919" y="5105400"/>
            <a:ext cx="7327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Peanut-shaped asteroids are relatively common: 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1/6 of near-Earth asteroids &gt; 200 meters in diameter</a:t>
            </a:r>
          </a:p>
        </p:txBody>
      </p:sp>
    </p:spTree>
    <p:extLst>
      <p:ext uri="{BB962C8B-B14F-4D97-AF65-F5344CB8AC3E}">
        <p14:creationId xmlns:p14="http://schemas.microsoft.com/office/powerpoint/2010/main" val="1691589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37319" y="228600"/>
            <a:ext cx="8976519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813" indent="-23813" algn="ctr" defTabSz="860425" rtl="0" eaLnBrk="0" fontAlgn="base" hangingPunct="0">
              <a:spcBef>
                <a:spcPct val="0"/>
              </a:spcBef>
              <a:spcAft>
                <a:spcPts val="188"/>
              </a:spcAft>
              <a:defRPr sz="6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marL="23813" indent="-23813" algn="ctr" defTabSz="860425" rtl="0" eaLnBrk="0" fontAlgn="base" hangingPunct="0">
              <a:spcBef>
                <a:spcPct val="0"/>
              </a:spcBef>
              <a:spcAft>
                <a:spcPts val="188"/>
              </a:spcAft>
              <a:defRPr sz="60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marL="23813" indent="-23813" algn="ctr" defTabSz="860425" rtl="0" eaLnBrk="0" fontAlgn="base" hangingPunct="0">
              <a:spcBef>
                <a:spcPct val="0"/>
              </a:spcBef>
              <a:spcAft>
                <a:spcPts val="188"/>
              </a:spcAft>
              <a:defRPr sz="60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marL="23813" indent="-23813" algn="ctr" defTabSz="860425" rtl="0" eaLnBrk="0" fontAlgn="base" hangingPunct="0">
              <a:spcBef>
                <a:spcPct val="0"/>
              </a:spcBef>
              <a:spcAft>
                <a:spcPts val="188"/>
              </a:spcAft>
              <a:defRPr sz="60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marL="23813" indent="-23813" algn="ctr" defTabSz="860425" rtl="0" eaLnBrk="0" fontAlgn="base" hangingPunct="0">
              <a:spcBef>
                <a:spcPct val="0"/>
              </a:spcBef>
              <a:spcAft>
                <a:spcPts val="188"/>
              </a:spcAft>
              <a:defRPr sz="60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81013" algn="ctr" defTabSz="860425" rtl="0" fontAlgn="base">
              <a:spcBef>
                <a:spcPct val="0"/>
              </a:spcBef>
              <a:spcAft>
                <a:spcPts val="188"/>
              </a:spcAft>
              <a:defRPr sz="6000">
                <a:solidFill>
                  <a:schemeClr val="tx1"/>
                </a:solidFill>
                <a:latin typeface="Gill Sans" charset="0"/>
              </a:defRPr>
            </a:lvl6pPr>
            <a:lvl7pPr marL="938213" algn="ctr" defTabSz="860425" rtl="0" fontAlgn="base">
              <a:spcBef>
                <a:spcPct val="0"/>
              </a:spcBef>
              <a:spcAft>
                <a:spcPts val="188"/>
              </a:spcAft>
              <a:defRPr sz="6000">
                <a:solidFill>
                  <a:schemeClr val="tx1"/>
                </a:solidFill>
                <a:latin typeface="Gill Sans" charset="0"/>
              </a:defRPr>
            </a:lvl7pPr>
            <a:lvl8pPr marL="1395413" algn="ctr" defTabSz="860425" rtl="0" fontAlgn="base">
              <a:spcBef>
                <a:spcPct val="0"/>
              </a:spcBef>
              <a:spcAft>
                <a:spcPts val="188"/>
              </a:spcAft>
              <a:defRPr sz="6000">
                <a:solidFill>
                  <a:schemeClr val="tx1"/>
                </a:solidFill>
                <a:latin typeface="Gill Sans" charset="0"/>
              </a:defRPr>
            </a:lvl8pPr>
            <a:lvl9pPr marL="1852613" algn="ctr" defTabSz="860425" rtl="0" fontAlgn="base">
              <a:spcBef>
                <a:spcPct val="0"/>
              </a:spcBef>
              <a:spcAft>
                <a:spcPts val="188"/>
              </a:spcAft>
              <a:defRPr sz="6000">
                <a:solidFill>
                  <a:schemeClr val="tx1"/>
                </a:solidFill>
                <a:latin typeface="Gill Sans" charset="0"/>
              </a:defRPr>
            </a:lvl9pPr>
          </a:lstStyle>
          <a:p>
            <a:pPr indent="0" eaLnBrk="1" hangingPunct="1"/>
            <a:r>
              <a:rPr lang="en-US" sz="3200" b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Why Are Near-Earth Asteroids Important?</a:t>
            </a: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518319" y="1066800"/>
            <a:ext cx="8686800" cy="457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20713" indent="-381000" algn="l" defTabSz="860425" rtl="0" eaLnBrk="0" fontAlgn="base" hangingPunct="0">
              <a:spcBef>
                <a:spcPct val="0"/>
              </a:spcBef>
              <a:spcAft>
                <a:spcPts val="1888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027113" indent="-381000" algn="l" defTabSz="860425" rtl="0" eaLnBrk="0" fontAlgn="base" hangingPunct="0">
              <a:spcBef>
                <a:spcPct val="0"/>
              </a:spcBef>
              <a:spcAft>
                <a:spcPts val="1888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433513" indent="-381000" algn="l" defTabSz="860425" rtl="0" eaLnBrk="0" fontAlgn="base" hangingPunct="0">
              <a:spcBef>
                <a:spcPct val="0"/>
              </a:spcBef>
              <a:spcAft>
                <a:spcPts val="1888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Geneva" charset="-128"/>
              </a:defRPr>
            </a:lvl3pPr>
            <a:lvl4pPr marL="1839913" indent="-381000" algn="l" defTabSz="860425" rtl="0" eaLnBrk="0" fontAlgn="base" hangingPunct="0">
              <a:spcBef>
                <a:spcPct val="0"/>
              </a:spcBef>
              <a:spcAft>
                <a:spcPts val="1888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4pPr>
            <a:lvl5pPr marL="2246313" indent="-382588" algn="l" defTabSz="860425" rtl="0" eaLnBrk="0" fontAlgn="base" hangingPunct="0">
              <a:spcBef>
                <a:spcPct val="0"/>
              </a:spcBef>
              <a:spcAft>
                <a:spcPts val="1888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5pPr>
            <a:lvl6pPr marL="2703513" indent="-382588" algn="l" defTabSz="860425" rtl="0" fontAlgn="base">
              <a:spcBef>
                <a:spcPct val="0"/>
              </a:spcBef>
              <a:spcAft>
                <a:spcPts val="1888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160713" indent="-382588" algn="l" defTabSz="860425" rtl="0" fontAlgn="base">
              <a:spcBef>
                <a:spcPct val="0"/>
              </a:spcBef>
              <a:spcAft>
                <a:spcPts val="1888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617913" indent="-382588" algn="l" defTabSz="860425" rtl="0" fontAlgn="base">
              <a:spcBef>
                <a:spcPct val="0"/>
              </a:spcBef>
              <a:spcAft>
                <a:spcPts val="1888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4075113" indent="-382588" algn="l" defTabSz="860425" rtl="0" fontAlgn="base">
              <a:spcBef>
                <a:spcPct val="0"/>
              </a:spcBef>
              <a:spcAft>
                <a:spcPts val="1888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35013" indent="-495300" eaLnBrk="1" hangingPunct="1">
              <a:lnSpc>
                <a:spcPct val="90000"/>
              </a:lnSpc>
              <a:buSzPct val="101000"/>
              <a:buFont typeface="Times" charset="0"/>
              <a:buAutoNum type="arabicPeriod"/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Earth impact hazard</a:t>
            </a:r>
          </a:p>
          <a:p>
            <a:pPr marL="735013" indent="-495300" eaLnBrk="1" hangingPunct="1">
              <a:lnSpc>
                <a:spcPct val="90000"/>
              </a:lnSpc>
              <a:buSzPct val="101000"/>
              <a:buFont typeface="Times" charset="0"/>
              <a:buAutoNum type="arabicPeriod"/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Source of </a:t>
            </a: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meteorites</a:t>
            </a:r>
          </a:p>
          <a:p>
            <a:pPr marL="735013" indent="-495300" eaLnBrk="1" hangingPunct="1">
              <a:lnSpc>
                <a:spcPct val="90000"/>
              </a:lnSpc>
              <a:buSzPct val="101000"/>
              <a:buFont typeface="Times" charset="0"/>
              <a:buAutoNum type="arabicPeriod"/>
              <a:defRPr/>
            </a:pP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Delivery of water and amino acids to Earth</a:t>
            </a:r>
            <a:endParaRPr lang="en-US" sz="2800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735013" indent="-495300" eaLnBrk="1" hangingPunct="1">
              <a:lnSpc>
                <a:spcPct val="90000"/>
              </a:lnSpc>
              <a:buSzPct val="101000"/>
              <a:buFont typeface="Times" charset="0"/>
              <a:buAutoNum type="arabicPeriod"/>
              <a:defRPr/>
            </a:pP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Impacts dominate  the geologic history </a:t>
            </a: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of the inner solar system</a:t>
            </a:r>
          </a:p>
          <a:p>
            <a:pPr marL="735013" indent="-495300" eaLnBrk="1" hangingPunct="1">
              <a:lnSpc>
                <a:spcPct val="90000"/>
              </a:lnSpc>
              <a:buSzPct val="101000"/>
              <a:buFont typeface="Times" charset="0"/>
              <a:buAutoNum type="arabicPeriod"/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Some are dormant or dead comets</a:t>
            </a:r>
          </a:p>
          <a:p>
            <a:pPr marL="735013" indent="-495300" eaLnBrk="1" hangingPunct="1">
              <a:lnSpc>
                <a:spcPct val="90000"/>
              </a:lnSpc>
              <a:buSzPct val="101000"/>
              <a:buFont typeface="Times" charset="0"/>
              <a:buAutoNum type="arabicPeriod"/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Resources: metals and water</a:t>
            </a:r>
          </a:p>
          <a:p>
            <a:pPr marL="735013" indent="-495300" eaLnBrk="1" hangingPunct="1">
              <a:lnSpc>
                <a:spcPct val="90000"/>
              </a:lnSpc>
              <a:buSzPct val="101000"/>
              <a:buFont typeface="Times" charset="0"/>
              <a:buAutoNum type="arabicPeriod"/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Targets of robotic </a:t>
            </a: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and future human </a:t>
            </a: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missions </a:t>
            </a:r>
          </a:p>
          <a:p>
            <a:pPr marL="239713" indent="0" eaLnBrk="1" hangingPunct="1">
              <a:lnSpc>
                <a:spcPct val="90000"/>
              </a:lnSpc>
              <a:buSzPct val="101000"/>
              <a:buFont typeface="Gill Sans" charset="0"/>
              <a:buNone/>
              <a:defRPr/>
            </a:pPr>
            <a:endParaRPr lang="en-US" sz="3200" dirty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735013" indent="-495300" eaLnBrk="1" hangingPunct="1">
              <a:lnSpc>
                <a:spcPct val="90000"/>
              </a:lnSpc>
              <a:buSzPct val="101000"/>
              <a:buFont typeface="Gill Sans" charset="0"/>
              <a:buNone/>
              <a:defRPr/>
            </a:pPr>
            <a:endParaRPr lang="en-US" sz="2600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735013" indent="-495300" eaLnBrk="1" hangingPunct="1">
              <a:lnSpc>
                <a:spcPct val="90000"/>
              </a:lnSpc>
              <a:defRPr/>
            </a:pPr>
            <a:endParaRPr lang="en-US" sz="2600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86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2701925" y="2868613"/>
            <a:ext cx="166688" cy="10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7210425" y="2770188"/>
            <a:ext cx="168275" cy="103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7205663" y="2914650"/>
            <a:ext cx="166687" cy="10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583238" y="1001713"/>
            <a:ext cx="184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endParaRPr lang="en-US" sz="1600" b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043488" y="379095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endParaRPr lang="en-US" sz="1600" b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114800" y="22860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6850063" y="34877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547688" y="30670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7204" y="76200"/>
            <a:ext cx="413709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2003 SD220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Arecibo-Green Bank Images</a:t>
            </a:r>
          </a:p>
          <a:p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Range resolution =7.5 m/pixel</a:t>
            </a:r>
          </a:p>
        </p:txBody>
      </p:sp>
      <p:pic>
        <p:nvPicPr>
          <p:cNvPr id="13" name="Picture 12" descr="2003sd220.2018.arecibo.dec18.19.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281" y="1828800"/>
            <a:ext cx="10548926" cy="34989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08919" y="5410200"/>
            <a:ext cx="7729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Helvetica"/>
                <a:cs typeface="Helvetica"/>
              </a:rPr>
              <a:t>“Banana” shape is unlike any asteroid we’ve ever seen.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600" y="1447800"/>
            <a:ext cx="9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Dec 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04519" y="1447800"/>
            <a:ext cx="9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Dec 19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81119" y="1447800"/>
            <a:ext cx="9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Dec 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5719" y="5943600"/>
            <a:ext cx="47884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Rotation period ~ 12 days, but it tumbles</a:t>
            </a:r>
          </a:p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Long axis &gt; 2 km</a:t>
            </a:r>
          </a:p>
          <a:p>
            <a:pPr algn="l"/>
            <a:r>
              <a:rPr lang="en-US" sz="1800">
                <a:solidFill>
                  <a:srgbClr val="FFFFFF"/>
                </a:solidFill>
                <a:latin typeface="Helvetica"/>
                <a:cs typeface="Helvetica"/>
              </a:rPr>
              <a:t>Rivera-Valentin et al. 2019</a:t>
            </a:r>
          </a:p>
        </p:txBody>
      </p:sp>
    </p:spTree>
    <p:extLst>
      <p:ext uri="{BB962C8B-B14F-4D97-AF65-F5344CB8AC3E}">
        <p14:creationId xmlns:p14="http://schemas.microsoft.com/office/powerpoint/2010/main" val="2391085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bq6.dss14.p025us.p13Hz.feb6.col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76200"/>
            <a:ext cx="5440680" cy="3264408"/>
          </a:xfrm>
          <a:prstGeom prst="rect">
            <a:avLst/>
          </a:prstGeom>
        </p:spPr>
      </p:pic>
      <p:pic>
        <p:nvPicPr>
          <p:cNvPr id="6" name="Picture 5" descr="2017BQ6.feb7.collag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3276600"/>
            <a:ext cx="4071511" cy="3557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4319" y="4114800"/>
            <a:ext cx="2639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Diameter = 200 m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Period ~ 4.8 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37400" y="5257800"/>
            <a:ext cx="29935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"/>
                <a:cs typeface="Helvetica"/>
              </a:rPr>
              <a:t>Puzzling, angular shape:</a:t>
            </a:r>
          </a:p>
          <a:p>
            <a:r>
              <a:rPr lang="en-US" sz="2000">
                <a:solidFill>
                  <a:srgbClr val="FF0000"/>
                </a:solidFill>
                <a:latin typeface="Helvetica"/>
                <a:cs typeface="Helvetica"/>
              </a:rPr>
              <a:t>similar to “Dungeons</a:t>
            </a:r>
          </a:p>
          <a:p>
            <a:r>
              <a:rPr lang="en-US" sz="2000">
                <a:solidFill>
                  <a:srgbClr val="FF0000"/>
                </a:solidFill>
                <a:latin typeface="Helvetica"/>
                <a:cs typeface="Helvetica"/>
              </a:rPr>
              <a:t>and Dragons” dice.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6719" y="6883428"/>
            <a:ext cx="292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Lawrence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140443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222" y="228600"/>
            <a:ext cx="686405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2015 TB145</a:t>
            </a:r>
          </a:p>
          <a:p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Goldstone-Green Bank images. Range resolution = 3.75 m</a:t>
            </a:r>
          </a:p>
        </p:txBody>
      </p:sp>
      <p:pic>
        <p:nvPicPr>
          <p:cNvPr id="6" name="Picture 5" descr="2015tb145.oct31.gssr.gbt.p025usec.p25hz.collage.v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219200"/>
            <a:ext cx="9000414" cy="491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8519" y="6324600"/>
            <a:ext cx="5676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Diameter ~ 600 m, Rotation period ~ 3 h</a:t>
            </a:r>
          </a:p>
        </p:txBody>
      </p:sp>
    </p:spTree>
    <p:extLst>
      <p:ext uri="{BB962C8B-B14F-4D97-AF65-F5344CB8AC3E}">
        <p14:creationId xmlns:p14="http://schemas.microsoft.com/office/powerpoint/2010/main" val="764770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666875" y="3170238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" name="Picture 7" descr="1998cs1.jan18.sband.collage.ne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371600"/>
            <a:ext cx="855821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841885" y="228600"/>
            <a:ext cx="75761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Helvetica" charset="0"/>
                <a:cs typeface="Helvetica" charset="0"/>
              </a:rPr>
              <a:t>Craters and an Oblate Shape: 1998 CS1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221021" y="762000"/>
            <a:ext cx="27511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</a:rPr>
              <a:t>Arecibo, Jan. 2009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728119" y="6172200"/>
            <a:ext cx="3811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</a:rPr>
              <a:t>Also evidence for boulders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3919" y="6629400"/>
            <a:ext cx="2337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Ford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83685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/>
          <p:cNvSpPr txBox="1">
            <a:spLocks/>
          </p:cNvSpPr>
          <p:nvPr/>
        </p:nvSpPr>
        <p:spPr>
          <a:xfrm>
            <a:off x="8728075" y="6515100"/>
            <a:ext cx="352425" cy="317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34A6B5E8-AB7A-894C-82D1-2EC483436791}" type="slidenum">
              <a:rPr lang="en-US" sz="800" smtClean="0"/>
              <a:pPr/>
              <a:t>34</a:t>
            </a:fld>
            <a:endParaRPr lang="en-US" sz="800"/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 bwMode="auto">
          <a:xfrm>
            <a:off x="8728075" y="6515100"/>
            <a:ext cx="352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5F457F7-A0E3-2545-87ED-5747DE268DB3}" type="slidenum">
              <a:rPr lang="en-US" sz="800"/>
              <a:pPr algn="r"/>
              <a:t>34</a:t>
            </a:fld>
            <a:endParaRPr lang="en-US" sz="800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 bwMode="auto">
          <a:xfrm>
            <a:off x="8728075" y="6515100"/>
            <a:ext cx="352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69AB149-B070-C940-99FE-600DFF7AAADE}" type="slidenum">
              <a:rPr lang="en-US" sz="800"/>
              <a:pPr algn="r"/>
              <a:t>34</a:t>
            </a:fld>
            <a:endParaRPr lang="en-US" sz="800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7210425" y="2770188"/>
            <a:ext cx="168275" cy="103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7205663" y="2914650"/>
            <a:ext cx="166687" cy="10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6340475" y="482600"/>
            <a:ext cx="28019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/>
              <a:t>Monthly report for June 2014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583238" y="1001713"/>
            <a:ext cx="184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 b="1">
              <a:latin typeface="Helvetica" charset="0"/>
              <a:cs typeface="Helvetica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043488" y="379095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 b="1">
              <a:latin typeface="Helvetica" charset="0"/>
              <a:cs typeface="Helvetica" charset="0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4114800" y="22860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850063" y="34877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4092575" y="3448050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289719" y="5410200"/>
            <a:ext cx="90074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dirty="0" err="1">
                <a:solidFill>
                  <a:srgbClr val="FFFFFF"/>
                </a:solidFill>
              </a:rPr>
              <a:t>Long axis is about 400 meters.</a:t>
            </a:r>
          </a:p>
          <a:p>
            <a:pPr algn="l"/>
            <a:r>
              <a:rPr lang="en-US" sz="2000" dirty="0" err="1">
                <a:solidFill>
                  <a:srgbClr val="FFFFFF"/>
                </a:solidFill>
              </a:rPr>
              <a:t>Rotation period ~ 20 hours</a:t>
            </a:r>
          </a:p>
          <a:p>
            <a:pPr algn="l"/>
            <a:r>
              <a:rPr lang="en-US" sz="2000" dirty="0" err="1">
                <a:solidFill>
                  <a:srgbClr val="FFFFFF"/>
                </a:solidFill>
              </a:rPr>
              <a:t>2014 HQ124 was discovered by NASA’s </a:t>
            </a:r>
            <a:r>
              <a:rPr lang="en-US" sz="2000" i="1" dirty="0" err="1">
                <a:solidFill>
                  <a:srgbClr val="FFFFFF"/>
                </a:solidFill>
              </a:rPr>
              <a:t>NEOWISE</a:t>
            </a:r>
            <a:r>
              <a:rPr lang="en-US" sz="2000" dirty="0" err="1">
                <a:solidFill>
                  <a:srgbClr val="FFFFFF"/>
                </a:solidFill>
              </a:rPr>
              <a:t> spacecraft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48100" y="3289300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860425" y="24717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137319" y="152400"/>
            <a:ext cx="90468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</a:rPr>
              <a:t>2014 HQ124: Radar Evidence for Boulders and a Crack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Goldstone-Arecibo images, Resolution = 3.75 m</a:t>
            </a:r>
          </a:p>
        </p:txBody>
      </p:sp>
      <p:pic>
        <p:nvPicPr>
          <p:cNvPr id="24" name="Picture 23" descr="2014hq124.boulders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0" y="1143000"/>
            <a:ext cx="9261588" cy="387287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5699919" y="2362200"/>
            <a:ext cx="381000" cy="9144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90128" y="6781800"/>
            <a:ext cx="207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Helvetica"/>
                <a:cs typeface="Helvetica"/>
              </a:rPr>
              <a:t>Benner et al. 2015</a:t>
            </a:r>
          </a:p>
        </p:txBody>
      </p:sp>
    </p:spTree>
    <p:extLst>
      <p:ext uri="{BB962C8B-B14F-4D97-AF65-F5344CB8AC3E}">
        <p14:creationId xmlns:p14="http://schemas.microsoft.com/office/powerpoint/2010/main" val="1336860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66119" y="304800"/>
            <a:ext cx="6096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Asteroid 2012 DA14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Goldstone Images, Feb. 2013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Approach distance: 5.4 Earth radii </a:t>
            </a:r>
          </a:p>
        </p:txBody>
      </p:sp>
      <p:pic>
        <p:nvPicPr>
          <p:cNvPr id="10" name="Picture 12" descr="2012DA14.feb16.p0125us.p00625Hz.sqrt.d1.zoom4.jpe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1981200"/>
            <a:ext cx="5925312" cy="368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3515" y="2715337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Picture 7" descr="2012da14rpe36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1828800"/>
            <a:ext cx="6199188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85719" y="5867400"/>
            <a:ext cx="2468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Diameter ~ 40 m</a:t>
            </a:r>
          </a:p>
        </p:txBody>
      </p:sp>
    </p:spTree>
    <p:extLst>
      <p:ext uri="{BB962C8B-B14F-4D97-AF65-F5344CB8AC3E}">
        <p14:creationId xmlns:p14="http://schemas.microsoft.com/office/powerpoint/2010/main" val="3155065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 bwMode="auto">
          <a:xfrm>
            <a:off x="365919" y="381000"/>
            <a:ext cx="8809831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 typeface="Gill Sans" charset="0"/>
              <a:buNone/>
            </a:pPr>
            <a:r>
              <a:rPr lang="en-US" sz="360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</a:rPr>
              <a:t>More Information is available at the </a:t>
            </a:r>
            <a:endParaRPr lang="en-US" sz="3200">
              <a:solidFill>
                <a:srgbClr val="FFFFFF"/>
              </a:solidFill>
              <a:latin typeface="Helvetica"/>
              <a:ea typeface="ＭＳ Ｐゴシック" charset="0"/>
              <a:cs typeface="Helvetica"/>
            </a:endParaRPr>
          </a:p>
          <a:p>
            <a:pPr algn="l">
              <a:buFont typeface="Gill Sans" charset="0"/>
              <a:buNone/>
            </a:pPr>
            <a:r>
              <a:rPr lang="en-US" sz="360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</a:rPr>
              <a:t>Asteroid Radar Research Website:</a:t>
            </a:r>
          </a:p>
          <a:p>
            <a:pPr algn="l">
              <a:buFont typeface="Gill Sans" charset="0"/>
              <a:buNone/>
            </a:pPr>
            <a:r>
              <a:rPr lang="en-US" sz="360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  <a:hlinkClick r:id="rId2"/>
              </a:rPr>
              <a:t>https://echo.jpl.nasa.gov/</a:t>
            </a:r>
            <a:endParaRPr lang="en-US" sz="3600">
              <a:solidFill>
                <a:srgbClr val="FFFFFF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4719" y="5943600"/>
            <a:ext cx="5602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2007 WV4, Goldstone radar images, June 2017</a:t>
            </a:r>
          </a:p>
        </p:txBody>
      </p:sp>
      <p:pic>
        <p:nvPicPr>
          <p:cNvPr id="8" name="Picture 7" descr="2007wv4.collage.vi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2743200"/>
            <a:ext cx="8255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14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FFFF"/>
                </a:solidFill>
                <a:latin typeface="Helvetica"/>
                <a:cs typeface="Helvetica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97915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6944" y="228600"/>
            <a:ext cx="82869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Robotic Spacecraft Missions to Near-Earth Objects </a:t>
            </a:r>
          </a:p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Observed by Radar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318" y="1371600"/>
            <a:ext cx="8900319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Helvetica"/>
                <a:cs typeface="Helvetica"/>
              </a:rPr>
              <a:t>Previous and Current Missions</a:t>
            </a:r>
          </a:p>
          <a:p>
            <a:pPr algn="l"/>
            <a:r>
              <a:rPr lang="en-US" sz="2400" u="sng">
                <a:solidFill>
                  <a:srgbClr val="FFFFFF"/>
                </a:solidFill>
                <a:latin typeface="Helvetica"/>
                <a:cs typeface="Helvetica"/>
              </a:rPr>
              <a:t>Spacecraft			Country	Asteroid Name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NEAR				USA-NASA	Eros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Hayabusa			Japan		Itokawa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EPOXI			USA-NASA	Comet Hartley 2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Chang’e 2			China		Toutatis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Hayabusa2			Japan		Ryugu  </a:t>
            </a:r>
            <a:r>
              <a:rPr lang="en-US" sz="1800">
                <a:solidFill>
                  <a:srgbClr val="FFFFFF"/>
                </a:solidFill>
                <a:latin typeface="Helvetica"/>
                <a:cs typeface="Helvetica"/>
              </a:rPr>
              <a:t>(Radar in Nov. 2020)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OSIRIS-REx			USA-NASA	Bennu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400">
                <a:solidFill>
                  <a:srgbClr val="FF0000"/>
                </a:solidFill>
                <a:latin typeface="Helvetica"/>
                <a:cs typeface="Helvetica"/>
              </a:rPr>
              <a:t>Future Missions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DART				USA-NASA	Didymos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LICIA cubesat		Italy		Didymos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Hera				Europe	Didymos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NEA Scout			USA-NASA	2018 PK21 ?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Destiny+			Japan		Phaethon 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549924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2919" y="0"/>
            <a:ext cx="323012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3200 Phaethon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Arecibo, 2017 Dec. 17</a:t>
            </a:r>
          </a:p>
        </p:txBody>
      </p:sp>
      <p:pic>
        <p:nvPicPr>
          <p:cNvPr id="5" name="Picture 4" descr="pia221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19" y="914400"/>
            <a:ext cx="7589520" cy="506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4119" y="6019800"/>
            <a:ext cx="70870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Target of Japan’s “</a:t>
            </a:r>
            <a:r>
              <a:rPr lang="en-US" sz="2400" i="1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DESTINY+</a:t>
            </a:r>
            <a:r>
              <a:rPr lang="en-US" sz="240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” mission.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Source of the Geminids meteor shower.  D ~ 6 km.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Taylor et al. 2018</a:t>
            </a:r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252133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89719" y="0"/>
            <a:ext cx="8703469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Example of an Asteroid Orbit: 2009 DL46</a:t>
            </a:r>
            <a:br>
              <a:rPr lang="en-US" sz="36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24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Actual positions on 2016 Jan. 6</a:t>
            </a:r>
            <a:endParaRPr lang="en-US" sz="2000">
              <a:solidFill>
                <a:srgbClr val="FFFFFF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686300" y="1689100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" name="Picture 5" descr="2009dl46.orbi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27" y="990606"/>
            <a:ext cx="6371224" cy="6284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5719" y="6781800"/>
            <a:ext cx="409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Helvetica" charset="0"/>
                <a:cs typeface="Helvetica" charset="0"/>
              </a:rPr>
              <a:t>Credit: ESA-NEO Coordination Centre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1006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8719" y="228600"/>
            <a:ext cx="17816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2017 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19" y="990600"/>
            <a:ext cx="6807091" cy="54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93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tokawa.two.pa.vi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9" y="1066800"/>
            <a:ext cx="6830568" cy="2850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3993" y="76200"/>
            <a:ext cx="59785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Helvetica"/>
                <a:cs typeface="Helvetica"/>
              </a:rPr>
              <a:t>Ground Truth for Radar Models:</a:t>
            </a:r>
          </a:p>
          <a:p>
            <a:r>
              <a:rPr lang="en-US" smtClean="0">
                <a:solidFill>
                  <a:srgbClr val="FFFFFF"/>
                </a:solidFill>
                <a:latin typeface="Helvetica"/>
                <a:cs typeface="Helvetica"/>
              </a:rPr>
              <a:t>25143 Itokawa (2005)</a:t>
            </a:r>
            <a:endParaRPr lang="en-US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toutatis.gaskell.model.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3886200"/>
            <a:ext cx="2121408" cy="1234527"/>
          </a:xfrm>
          <a:prstGeom prst="rect">
            <a:avLst/>
          </a:prstGeom>
        </p:spPr>
      </p:pic>
      <p:pic>
        <p:nvPicPr>
          <p:cNvPr id="7" name="Picture 6" descr="toutatis.pole-on.view.gaskell.mo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3800" y="3570519"/>
            <a:ext cx="1358797" cy="1990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919" y="1752600"/>
            <a:ext cx="1162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FF"/>
                </a:solidFill>
                <a:latin typeface="Helvetica"/>
                <a:cs typeface="Helvetica"/>
              </a:rPr>
              <a:t>Radar </a:t>
            </a:r>
          </a:p>
          <a:p>
            <a:r>
              <a:rPr lang="en-US" sz="2800" smtClean="0">
                <a:solidFill>
                  <a:srgbClr val="FFFFFF"/>
                </a:solidFill>
                <a:latin typeface="Helvetica"/>
                <a:cs typeface="Helvetica"/>
              </a:rPr>
              <a:t>Model</a:t>
            </a:r>
            <a:endParaRPr lang="en-US" sz="28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460" y="3962400"/>
            <a:ext cx="19011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solidFill>
                  <a:srgbClr val="FFFFFF"/>
                </a:solidFill>
                <a:latin typeface="Helvetica"/>
                <a:cs typeface="Helvetica"/>
              </a:rPr>
              <a:t>Hayabusa</a:t>
            </a:r>
          </a:p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Spacecraft</a:t>
            </a:r>
            <a:endParaRPr lang="en-US" sz="280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2800" smtClean="0">
                <a:solidFill>
                  <a:srgbClr val="FFFFFF"/>
                </a:solidFill>
                <a:latin typeface="Helvetica"/>
                <a:cs typeface="Helvetica"/>
              </a:rPr>
              <a:t>Model</a:t>
            </a:r>
            <a:endParaRPr lang="en-US" sz="28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9519" y="5715000"/>
            <a:ext cx="5801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Helvetica"/>
                <a:cs typeface="Helvetica"/>
              </a:rPr>
              <a:t>References: Ostro et al. 2005, Gaskell et al. 2008 </a:t>
            </a:r>
          </a:p>
        </p:txBody>
      </p:sp>
    </p:spTree>
    <p:extLst>
      <p:ext uri="{BB962C8B-B14F-4D97-AF65-F5344CB8AC3E}">
        <p14:creationId xmlns:p14="http://schemas.microsoft.com/office/powerpoint/2010/main" val="3269329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s13.2012feb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990600"/>
            <a:ext cx="4362120" cy="3767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519" y="304800"/>
            <a:ext cx="36062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Goldstone DSS-13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876800"/>
            <a:ext cx="483978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NASA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California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Diameter = 34 m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Transmitter power = 80 kW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Receive at Green Bank or Arecibo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Finest resolution: 1.875 m</a:t>
            </a:r>
          </a:p>
        </p:txBody>
      </p:sp>
      <p:pic>
        <p:nvPicPr>
          <p:cNvPr id="7" name="Picture 6" descr="IMG_3206.green.bank.telescope.2015may0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11" y="990600"/>
            <a:ext cx="4434427" cy="3648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7919" y="304800"/>
            <a:ext cx="43292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Green Bank Telescope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8519" y="4953000"/>
            <a:ext cx="263936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NSF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West Virginia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Diameter = 100 m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Used to receive</a:t>
            </a:r>
          </a:p>
          <a:p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No transmitter</a:t>
            </a:r>
          </a:p>
        </p:txBody>
      </p:sp>
    </p:spTree>
    <p:extLst>
      <p:ext uri="{BB962C8B-B14F-4D97-AF65-F5344CB8AC3E}">
        <p14:creationId xmlns:p14="http://schemas.microsoft.com/office/powerpoint/2010/main" val="3934502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13519" y="152400"/>
            <a:ext cx="8914606" cy="849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How Many Near-Earth Asteroids Exist?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975519" y="1600200"/>
            <a:ext cx="8153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</a:rPr>
              <a:t>1 km		940			1 million years</a:t>
            </a:r>
          </a:p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</a:rPr>
              <a:t>100 m	20,000		10,000 years</a:t>
            </a:r>
          </a:p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</a:rPr>
              <a:t>10 m		30 million		10 years </a:t>
            </a:r>
            <a:endParaRPr lang="en-US" sz="280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46919" y="1066800"/>
            <a:ext cx="8346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FF"/>
                </a:solidFill>
                <a:latin typeface="Helvetica" charset="0"/>
              </a:rPr>
              <a:t>Diameter    Number            Earth Impact Frequency</a:t>
            </a:r>
          </a:p>
        </p:txBody>
      </p:sp>
    </p:spTree>
    <p:extLst>
      <p:ext uri="{BB962C8B-B14F-4D97-AF65-F5344CB8AC3E}">
        <p14:creationId xmlns:p14="http://schemas.microsoft.com/office/powerpoint/2010/main" val="761263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3813" y="152400"/>
            <a:ext cx="9418637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2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2008 TC3: 1</a:t>
            </a:r>
            <a:r>
              <a:rPr lang="en-US" sz="3200" baseline="300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st</a:t>
            </a:r>
            <a:r>
              <a:rPr lang="en-US" sz="32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 Asteroid Discovered Before Impact</a:t>
            </a:r>
            <a:r>
              <a:rPr lang="en-US" sz="28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/>
            </a:r>
            <a:br>
              <a:rPr lang="en-US" sz="28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20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Sudan, October 2008</a:t>
            </a:r>
          </a:p>
        </p:txBody>
      </p:sp>
      <p:pic>
        <p:nvPicPr>
          <p:cNvPr id="5" name="Content Placeholder 3" descr="2008tc3train7_elhass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39" r="-15839"/>
          <a:stretch>
            <a:fillRect/>
          </a:stretch>
        </p:blipFill>
        <p:spPr bwMode="auto">
          <a:xfrm>
            <a:off x="4176713" y="1143000"/>
            <a:ext cx="5349875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008tc3traj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219200"/>
            <a:ext cx="46482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799px-323213main_Petersmeteorites_946-7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4419600"/>
            <a:ext cx="35464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8319" y="6248400"/>
            <a:ext cx="3887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FFFF"/>
                </a:solidFill>
                <a:latin typeface="Helvetica" charset="0"/>
                <a:cs typeface="Helvetica" charset="0"/>
              </a:rPr>
              <a:t>Pre-Impact Diameter: ~3 m</a:t>
            </a:r>
          </a:p>
        </p:txBody>
      </p:sp>
    </p:spTree>
    <p:extLst>
      <p:ext uri="{BB962C8B-B14F-4D97-AF65-F5344CB8AC3E}">
        <p14:creationId xmlns:p14="http://schemas.microsoft.com/office/powerpoint/2010/main" val="2251720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42913" y="0"/>
            <a:ext cx="8534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Chelyabinsk, Russia Airburst</a:t>
            </a:r>
            <a:br>
              <a:rPr lang="en-US" sz="36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240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</a:rPr>
              <a:t>February 15, 2013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38113" y="6553200"/>
            <a:ext cx="6461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Energy: ~30x World War 2 atom bombs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733800"/>
            <a:ext cx="419576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58800" y="2235200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219200"/>
            <a:ext cx="4826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Russia-dual-smoke-trail-AP-credit-580x3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1219200"/>
            <a:ext cx="3986212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138113" y="5181600"/>
            <a:ext cx="5473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Diameter ~ 20 m</a:t>
            </a:r>
          </a:p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Exploded ~ 30 km up</a:t>
            </a:r>
          </a:p>
          <a:p>
            <a:pPr algn="l" eaLnBrk="1" hangingPunct="1"/>
            <a:r>
              <a:rPr lang="en-US" sz="2800">
                <a:solidFill>
                  <a:srgbClr val="FFFFFF"/>
                </a:solidFill>
                <a:latin typeface="Helvetica" charset="0"/>
                <a:cs typeface="Helvetica" charset="0"/>
              </a:rPr>
              <a:t>1300 people injured (all survived)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6883400" y="6527800"/>
            <a:ext cx="19902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FF"/>
                </a:solidFill>
                <a:latin typeface="Helvetica" charset="0"/>
                <a:cs typeface="Helvetica" charset="0"/>
              </a:rPr>
              <a:t>(P. Brown et al.)</a:t>
            </a:r>
          </a:p>
        </p:txBody>
      </p:sp>
    </p:spTree>
    <p:extLst>
      <p:ext uri="{BB962C8B-B14F-4D97-AF65-F5344CB8AC3E}">
        <p14:creationId xmlns:p14="http://schemas.microsoft.com/office/powerpoint/2010/main" val="38809824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 bwMode="auto">
          <a:xfrm>
            <a:off x="671513" y="152400"/>
            <a:ext cx="80010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2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Earth Impact Craters</a:t>
            </a:r>
            <a:br>
              <a:rPr lang="en-US" sz="32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Number = 188</a:t>
            </a:r>
          </a:p>
        </p:txBody>
      </p:sp>
      <p:pic>
        <p:nvPicPr>
          <p:cNvPr id="5" name="Picture 4" descr="impact.craters.worldwide.20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143000"/>
            <a:ext cx="9167618" cy="5343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6519" y="6629400"/>
            <a:ext cx="6468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Credit: Planetary and Space Science Centre, Univ. of New Brunswick</a:t>
            </a:r>
          </a:p>
        </p:txBody>
      </p:sp>
      <p:pic>
        <p:nvPicPr>
          <p:cNvPr id="7" name="Picture 4" descr="&#10;meteor.tif                                                     01A88E42Macintosh HD                   BECB1834: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181600"/>
            <a:ext cx="2183631" cy="13258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091" y="4876800"/>
            <a:ext cx="2347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Meteor Crater, Arizona</a:t>
            </a:r>
          </a:p>
        </p:txBody>
      </p:sp>
    </p:spTree>
    <p:extLst>
      <p:ext uri="{BB962C8B-B14F-4D97-AF65-F5344CB8AC3E}">
        <p14:creationId xmlns:p14="http://schemas.microsoft.com/office/powerpoint/2010/main" val="1957789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519" y="990600"/>
            <a:ext cx="8944125" cy="575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Most asteroids are discovered with telescopes in Arizona and 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Hawaii that are funded by NASA. 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Broad goal: Find asteroids as early as possible and measure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their locations regularly.  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Searches are designed to find asteroids many years before any 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potential impact so there’s plenty of time to prepare.   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Four asteroids a few meters in diameter have been found before 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impact: all disintegrated in the atmosphere.</a:t>
            </a:r>
          </a:p>
          <a:p>
            <a:pPr algn="l"/>
            <a:endParaRPr lang="en-US" sz="2400" b="1">
              <a:solidFill>
                <a:srgbClr val="FF0000"/>
              </a:solidFill>
              <a:latin typeface="Helvetica"/>
              <a:cs typeface="Helvetica"/>
            </a:endParaRP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Number of near-Earth asteroids discovered: 22,476 </a:t>
            </a:r>
          </a:p>
          <a:p>
            <a:pPr algn="l"/>
            <a:r>
              <a:rPr lang="en-US" sz="2400">
                <a:solidFill>
                  <a:srgbClr val="FFFFFF"/>
                </a:solidFill>
                <a:latin typeface="Helvetica"/>
                <a:cs typeface="Helvetica"/>
              </a:rPr>
              <a:t>(as of April 17).</a:t>
            </a:r>
          </a:p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32719" y="152400"/>
            <a:ext cx="652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/>
                <a:cs typeface="Helvetica"/>
              </a:rPr>
              <a:t>How Do We Find Near-Earth Asteroids?</a:t>
            </a:r>
          </a:p>
        </p:txBody>
      </p:sp>
    </p:spTree>
    <p:extLst>
      <p:ext uri="{BB962C8B-B14F-4D97-AF65-F5344CB8AC3E}">
        <p14:creationId xmlns:p14="http://schemas.microsoft.com/office/powerpoint/2010/main" val="13663819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106060</TotalTime>
  <Pages>0</Pages>
  <Words>1428</Words>
  <Characters>0</Characters>
  <Application>Microsoft Macintosh PowerPoint</Application>
  <PresentationFormat>Custom</PresentationFormat>
  <Lines>0</Lines>
  <Paragraphs>259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Blank</vt:lpstr>
      <vt:lpstr>PowerPoint Presentation</vt:lpstr>
      <vt:lpstr>PowerPoint Presentation</vt:lpstr>
      <vt:lpstr>PowerPoint Presentation</vt:lpstr>
      <vt:lpstr>Example of an Asteroid Orbit: 2009 DL46 Actual positions on 2016 Jan. 6</vt:lpstr>
      <vt:lpstr>How Many Near-Earth Asteroids Exist?</vt:lpstr>
      <vt:lpstr>2008 TC3: 1st Asteroid Discovered Before Impact Sudan, October 2008</vt:lpstr>
      <vt:lpstr>Chelyabinsk, Russia Airburst February 15, 2013</vt:lpstr>
      <vt:lpstr>Earth Impact Craters Number = 188</vt:lpstr>
      <vt:lpstr>PowerPoint Presentation</vt:lpstr>
      <vt:lpstr>PowerPoint Presentation</vt:lpstr>
      <vt:lpstr>PowerPoint Presentation</vt:lpstr>
      <vt:lpstr>PowerPoint Presentation</vt:lpstr>
      <vt:lpstr>Examples of Radar Images: 1999 JM8 Diameter = 7 km, Tumbling Rotation</vt:lpstr>
      <vt:lpstr>PowerPoint Presentation</vt:lpstr>
      <vt:lpstr>PowerPoint Presentation</vt:lpstr>
      <vt:lpstr>PowerPoint Presentation</vt:lpstr>
      <vt:lpstr>PowerPoint Presentation</vt:lpstr>
      <vt:lpstr>Asteroid Bennu: NASA’s OSIRIS-REx Spacecraft Target: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JPL</cp:lastModifiedBy>
  <cp:revision>4385</cp:revision>
  <cp:lastPrinted>2007-06-22T21:17:55Z</cp:lastPrinted>
  <dcterms:created xsi:type="dcterms:W3CDTF">2010-09-27T22:33:08Z</dcterms:created>
  <dcterms:modified xsi:type="dcterms:W3CDTF">2020-04-17T23:54:35Z</dcterms:modified>
</cp:coreProperties>
</file>